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9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889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890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890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0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9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89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890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891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891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40A386-E47B-4BB3-8A26-F587CBD4B3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26D640-708E-4922-AA6A-F5329FF648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89E070-CCDA-4359-A214-57F798714F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75F261D-FA78-404B-B65F-1B2AC45FAB0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0ADCE7-AACD-48C7-9F4E-6C2D14D5CE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051876-3A81-4263-8BAE-761BA3361A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6DCD1A-E5AB-4BA4-919E-DBB0927D53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9D8B1-F76A-434C-8B0F-91CDBDBA4B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41138-5B62-471F-8821-35629C2B67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E5C443-B107-419C-8BD1-DC1A16A79A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DACFC8-8D9E-467C-9FE0-46785654A2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7D07E1-7E42-49B8-A15C-290C33433B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8032AB14-42D8-426F-8ACE-E2438EB710A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0787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787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78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8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8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8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78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wmf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wmf"/><Relationship Id="rId9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Classifying Living Things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5/6 Kingdoms of Organisms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Bacteria (Monera)</a:t>
            </a:r>
          </a:p>
          <a:p>
            <a:pPr lvl="1"/>
            <a:r>
              <a:rPr lang="en-US"/>
              <a:t>Archeabacteria</a:t>
            </a:r>
          </a:p>
          <a:p>
            <a:pPr lvl="1"/>
            <a:r>
              <a:rPr lang="en-US"/>
              <a:t>Eubacteria</a:t>
            </a:r>
          </a:p>
          <a:p>
            <a:r>
              <a:rPr lang="en-US" sz="2800"/>
              <a:t>Protists</a:t>
            </a:r>
          </a:p>
          <a:p>
            <a:r>
              <a:rPr lang="en-US" sz="2800"/>
              <a:t>Fungi</a:t>
            </a:r>
          </a:p>
          <a:p>
            <a:r>
              <a:rPr lang="en-US" sz="2800"/>
              <a:t>Plants</a:t>
            </a:r>
          </a:p>
          <a:p>
            <a:r>
              <a:rPr lang="en-US" sz="2800"/>
              <a:t>Animals</a:t>
            </a:r>
          </a:p>
        </p:txBody>
      </p:sp>
      <p:pic>
        <p:nvPicPr>
          <p:cNvPr id="221192" name="Picture 8" descr="animalgrou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2743200"/>
            <a:ext cx="2886075" cy="1981200"/>
          </a:xfrm>
          <a:noFill/>
          <a:ln/>
        </p:spPr>
      </p:pic>
      <p:pic>
        <p:nvPicPr>
          <p:cNvPr id="221188" name="Picture 4" descr="BD1822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914400"/>
            <a:ext cx="1990725" cy="1990725"/>
          </a:xfrm>
          <a:prstGeom prst="rect">
            <a:avLst/>
          </a:prstGeom>
          <a:noFill/>
        </p:spPr>
      </p:pic>
      <p:pic>
        <p:nvPicPr>
          <p:cNvPr id="221189" name="Picture 5" descr="j02819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876800"/>
            <a:ext cx="1825625" cy="1725613"/>
          </a:xfrm>
          <a:prstGeom prst="rect">
            <a:avLst/>
          </a:prstGeom>
          <a:noFill/>
        </p:spPr>
      </p:pic>
      <p:pic>
        <p:nvPicPr>
          <p:cNvPr id="221194" name="Picture 10" descr="fox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3886200" y="2286000"/>
            <a:ext cx="1806575" cy="1905000"/>
          </a:xfrm>
          <a:noFill/>
          <a:ln/>
        </p:spPr>
      </p:pic>
      <p:pic>
        <p:nvPicPr>
          <p:cNvPr id="221196" name="Picture 12" descr="ani bird flyi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371600"/>
            <a:ext cx="1524000" cy="809625"/>
          </a:xfrm>
          <a:prstGeom prst="rect">
            <a:avLst/>
          </a:prstGeom>
          <a:noFill/>
        </p:spPr>
      </p:pic>
      <p:pic>
        <p:nvPicPr>
          <p:cNvPr id="221197" name="Picture 13" descr="be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3733800"/>
            <a:ext cx="704850" cy="2381250"/>
          </a:xfrm>
          <a:prstGeom prst="rect">
            <a:avLst/>
          </a:prstGeom>
          <a:noFill/>
        </p:spPr>
      </p:pic>
      <p:pic>
        <p:nvPicPr>
          <p:cNvPr id="221198" name="Picture 14" descr="cow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5638800"/>
            <a:ext cx="1524000" cy="981075"/>
          </a:xfrm>
          <a:prstGeom prst="rect">
            <a:avLst/>
          </a:prstGeom>
          <a:noFill/>
        </p:spPr>
      </p:pic>
      <p:pic>
        <p:nvPicPr>
          <p:cNvPr id="221199" name="Picture 15" descr="tree-an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24200" y="4648200"/>
            <a:ext cx="1962150" cy="1920875"/>
          </a:xfrm>
          <a:prstGeom prst="rect">
            <a:avLst/>
          </a:prstGeom>
          <a:noFill/>
        </p:spPr>
      </p:pic>
      <p:pic>
        <p:nvPicPr>
          <p:cNvPr id="221200" name="Picture 16" descr="fish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5257800"/>
            <a:ext cx="1323975" cy="97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/>
              <a:t>Classification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r>
              <a:rPr lang="en-US"/>
              <a:t>Classification is the process of grouping things based on their shared traits.</a:t>
            </a:r>
          </a:p>
          <a:p>
            <a:r>
              <a:rPr lang="en-US"/>
              <a:t>Biologists use classification to organize living things into groups, so that the organisms are easier to study</a:t>
            </a:r>
          </a:p>
          <a:p>
            <a:r>
              <a:rPr lang="en-US"/>
              <a:t>The scientific study of how living things are classified is called </a:t>
            </a:r>
            <a:r>
              <a:rPr lang="en-US" b="1"/>
              <a:t>taxonomy</a:t>
            </a:r>
            <a:r>
              <a:rPr lang="en-US"/>
              <a:t>.</a:t>
            </a:r>
          </a:p>
        </p:txBody>
      </p:sp>
      <p:pic>
        <p:nvPicPr>
          <p:cNvPr id="3076" name="Picture 4" descr="taxon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876800"/>
            <a:ext cx="3200400" cy="177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600200"/>
            <a:ext cx="4572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Carolus Linnaeus is the Swedish scientist who developed a classification system based on the organisms’ observable features.</a:t>
            </a:r>
          </a:p>
          <a:p>
            <a:pPr>
              <a:lnSpc>
                <a:spcPct val="90000"/>
              </a:lnSpc>
            </a:pPr>
            <a:r>
              <a:rPr lang="en-US"/>
              <a:t>Linnaeus’s naming system is called </a:t>
            </a:r>
            <a:r>
              <a:rPr lang="en-US" b="1"/>
              <a:t>binomial nomenclature</a:t>
            </a:r>
            <a:r>
              <a:rPr lang="en-US"/>
              <a:t> because each organism is given a two part name.</a:t>
            </a:r>
          </a:p>
        </p:txBody>
      </p:sp>
      <p:pic>
        <p:nvPicPr>
          <p:cNvPr id="4100" name="Picture 4" descr="carleo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3656013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Binomial Nomenclature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486400" cy="5334000"/>
          </a:xfrm>
        </p:spPr>
        <p:txBody>
          <a:bodyPr/>
          <a:lstStyle/>
          <a:p>
            <a:r>
              <a:rPr lang="en-US"/>
              <a:t>The first part of the organism’s name is its </a:t>
            </a:r>
            <a:r>
              <a:rPr lang="en-US" b="1"/>
              <a:t>genus</a:t>
            </a:r>
            <a:r>
              <a:rPr lang="en-US"/>
              <a:t>. This is a classification grouping that contains similar, closely related organisms.</a:t>
            </a:r>
          </a:p>
          <a:p>
            <a:r>
              <a:rPr lang="en-US"/>
              <a:t>The second part of the organism’s name is its species. A </a:t>
            </a:r>
            <a:r>
              <a:rPr lang="en-US" b="1"/>
              <a:t>species</a:t>
            </a:r>
            <a:r>
              <a:rPr lang="en-US"/>
              <a:t> is a group of similar organisms that can mate and produce fertile offspring.</a:t>
            </a:r>
          </a:p>
        </p:txBody>
      </p:sp>
      <p:pic>
        <p:nvPicPr>
          <p:cNvPr id="5124" name="Picture 4" descr="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535238"/>
            <a:ext cx="3581400" cy="2119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sz="4000"/>
              <a:t>Seven Levels of Classification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458200" cy="5638800"/>
          </a:xfrm>
        </p:spPr>
        <p:txBody>
          <a:bodyPr/>
          <a:lstStyle/>
          <a:p>
            <a:r>
              <a:rPr lang="en-US"/>
              <a:t>Today’s classification system uses several levels to classify organisms. The more characteristics that organisms have in common, the more level they share.</a:t>
            </a:r>
          </a:p>
          <a:p>
            <a:pPr lvl="1"/>
            <a:r>
              <a:rPr lang="en-US"/>
              <a:t>Kingdom</a:t>
            </a:r>
          </a:p>
          <a:p>
            <a:pPr lvl="1"/>
            <a:r>
              <a:rPr lang="en-US"/>
              <a:t>Phylum</a:t>
            </a:r>
          </a:p>
          <a:p>
            <a:pPr lvl="1"/>
            <a:r>
              <a:rPr lang="en-US"/>
              <a:t>Class</a:t>
            </a:r>
          </a:p>
          <a:p>
            <a:pPr lvl="1"/>
            <a:r>
              <a:rPr lang="en-US"/>
              <a:t>Order</a:t>
            </a:r>
          </a:p>
          <a:p>
            <a:pPr lvl="1"/>
            <a:r>
              <a:rPr lang="en-US"/>
              <a:t>Family </a:t>
            </a:r>
          </a:p>
          <a:p>
            <a:pPr lvl="1"/>
            <a:r>
              <a:rPr lang="en-US"/>
              <a:t>Genus</a:t>
            </a:r>
          </a:p>
          <a:p>
            <a:pPr lvl="1"/>
            <a:r>
              <a:rPr lang="en-US"/>
              <a:t>Species</a:t>
            </a:r>
          </a:p>
        </p:txBody>
      </p:sp>
      <p:pic>
        <p:nvPicPr>
          <p:cNvPr id="6148" name="Picture 4" descr="class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3213" y="2590800"/>
            <a:ext cx="27178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Dichotomous Keys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600200"/>
            <a:ext cx="5181600" cy="5029200"/>
          </a:xfrm>
        </p:spPr>
        <p:txBody>
          <a:bodyPr/>
          <a:lstStyle/>
          <a:p>
            <a:r>
              <a:rPr lang="en-US"/>
              <a:t>Taxonomist have developed special guides know as dichotomous keys to aid in identifying unknown organisms.</a:t>
            </a:r>
          </a:p>
          <a:p>
            <a:r>
              <a:rPr lang="en-US"/>
              <a:t>A dichotomous key consists of several pairs of descriptive statements that have only two responses.</a:t>
            </a:r>
          </a:p>
        </p:txBody>
      </p:sp>
      <p:pic>
        <p:nvPicPr>
          <p:cNvPr id="7172" name="Picture 4" descr="dichotomous 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438400"/>
            <a:ext cx="36576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Branching Diagrams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3657600" cy="5105400"/>
          </a:xfrm>
        </p:spPr>
        <p:txBody>
          <a:bodyPr/>
          <a:lstStyle/>
          <a:p>
            <a:r>
              <a:rPr lang="en-US"/>
              <a:t>Branching diagrams show the close evolutionary relationships between organisms.</a:t>
            </a:r>
          </a:p>
          <a:p>
            <a:r>
              <a:rPr lang="en-US"/>
              <a:t>As characteristics differ, branches in the diagram form.</a:t>
            </a:r>
          </a:p>
        </p:txBody>
      </p:sp>
      <p:pic>
        <p:nvPicPr>
          <p:cNvPr id="8196" name="Picture 4" descr="clado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057400"/>
            <a:ext cx="48006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Cladograms</a:t>
            </a:r>
          </a:p>
        </p:txBody>
      </p:sp>
      <p:pic>
        <p:nvPicPr>
          <p:cNvPr id="215045" name="Picture 5" descr="cladogram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295400"/>
            <a:ext cx="7467600" cy="528955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1" name="Picture 5" descr="human evolu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0825"/>
            <a:ext cx="8839200" cy="3810000"/>
          </a:xfrm>
          <a:prstGeom prst="rect">
            <a:avLst/>
          </a:prstGeom>
          <a:noFill/>
        </p:spPr>
      </p:pic>
      <p:pic>
        <p:nvPicPr>
          <p:cNvPr id="219142" name="Picture 6" descr="cladogram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267200"/>
            <a:ext cx="4067175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65</TotalTime>
  <Words>246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Stream</vt:lpstr>
      <vt:lpstr>Classifying Living Things</vt:lpstr>
      <vt:lpstr>Classification</vt:lpstr>
      <vt:lpstr>Classification System</vt:lpstr>
      <vt:lpstr>Binomial Nomenclature</vt:lpstr>
      <vt:lpstr>Seven Levels of Classification</vt:lpstr>
      <vt:lpstr>Dichotomous Keys</vt:lpstr>
      <vt:lpstr>Branching Diagrams</vt:lpstr>
      <vt:lpstr>Cladograms</vt:lpstr>
      <vt:lpstr>PowerPoint Presentation</vt:lpstr>
      <vt:lpstr>5/6 Kingdoms of Organisms</vt:lpstr>
    </vt:vector>
  </TitlesOfParts>
  <Company>Paris Special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Classifying Living Things</dc:title>
  <dc:creator>PSSD</dc:creator>
  <cp:lastModifiedBy>yvonne</cp:lastModifiedBy>
  <cp:revision>8</cp:revision>
  <dcterms:created xsi:type="dcterms:W3CDTF">2005-08-27T18:27:16Z</dcterms:created>
  <dcterms:modified xsi:type="dcterms:W3CDTF">2015-01-25T19:20:34Z</dcterms:modified>
</cp:coreProperties>
</file>